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18" r:id="rId6"/>
    <p:sldId id="260" r:id="rId7"/>
    <p:sldId id="261" r:id="rId8"/>
    <p:sldId id="262" r:id="rId9"/>
    <p:sldId id="319" r:id="rId10"/>
    <p:sldId id="320" r:id="rId11"/>
    <p:sldId id="263" r:id="rId12"/>
    <p:sldId id="264" r:id="rId13"/>
    <p:sldId id="321" r:id="rId14"/>
    <p:sldId id="265" r:id="rId15"/>
    <p:sldId id="266" r:id="rId16"/>
    <p:sldId id="267" r:id="rId17"/>
    <p:sldId id="268" r:id="rId18"/>
    <p:sldId id="323" r:id="rId19"/>
    <p:sldId id="324" r:id="rId20"/>
    <p:sldId id="325" r:id="rId21"/>
    <p:sldId id="326" r:id="rId22"/>
    <p:sldId id="269" r:id="rId23"/>
    <p:sldId id="270" r:id="rId24"/>
    <p:sldId id="345" r:id="rId25"/>
    <p:sldId id="327" r:id="rId26"/>
    <p:sldId id="322" r:id="rId27"/>
    <p:sldId id="344" r:id="rId28"/>
    <p:sldId id="333" r:id="rId29"/>
    <p:sldId id="346" r:id="rId30"/>
    <p:sldId id="982" r:id="rId31"/>
    <p:sldId id="981" r:id="rId32"/>
    <p:sldId id="983" r:id="rId33"/>
    <p:sldId id="985" r:id="rId34"/>
    <p:sldId id="984" r:id="rId35"/>
    <p:sldId id="913" r:id="rId36"/>
    <p:sldId id="956" r:id="rId37"/>
    <p:sldId id="987" r:id="rId38"/>
    <p:sldId id="273" r:id="rId39"/>
    <p:sldId id="990" r:id="rId40"/>
    <p:sldId id="989" r:id="rId41"/>
    <p:sldId id="275" r:id="rId42"/>
    <p:sldId id="276" r:id="rId43"/>
    <p:sldId id="278" r:id="rId44"/>
    <p:sldId id="277" r:id="rId45"/>
    <p:sldId id="299" r:id="rId46"/>
    <p:sldId id="279" r:id="rId47"/>
    <p:sldId id="280" r:id="rId48"/>
    <p:sldId id="991" r:id="rId49"/>
    <p:sldId id="992" r:id="rId50"/>
    <p:sldId id="993" r:id="rId51"/>
    <p:sldId id="281" r:id="rId52"/>
    <p:sldId id="282" r:id="rId53"/>
    <p:sldId id="283" r:id="rId54"/>
    <p:sldId id="284" r:id="rId55"/>
    <p:sldId id="342" r:id="rId56"/>
    <p:sldId id="343" r:id="rId57"/>
    <p:sldId id="995" r:id="rId58"/>
    <p:sldId id="996" r:id="rId59"/>
    <p:sldId id="997" r:id="rId60"/>
    <p:sldId id="274" r:id="rId61"/>
    <p:sldId id="285" r:id="rId62"/>
    <p:sldId id="999" r:id="rId63"/>
    <p:sldId id="286" r:id="rId64"/>
    <p:sldId id="1000" r:id="rId65"/>
    <p:sldId id="287" r:id="rId66"/>
    <p:sldId id="1073" r:id="rId67"/>
    <p:sldId id="1074" r:id="rId68"/>
    <p:sldId id="1075" r:id="rId69"/>
    <p:sldId id="288" r:id="rId70"/>
    <p:sldId id="289" r:id="rId71"/>
    <p:sldId id="290" r:id="rId72"/>
    <p:sldId id="291" r:id="rId73"/>
    <p:sldId id="298" r:id="rId74"/>
    <p:sldId id="292" r:id="rId75"/>
    <p:sldId id="1080" r:id="rId76"/>
    <p:sldId id="294" r:id="rId77"/>
    <p:sldId id="295" r:id="rId78"/>
    <p:sldId id="296" r:id="rId79"/>
    <p:sldId id="297" r:id="rId80"/>
    <p:sldId id="1076" r:id="rId81"/>
    <p:sldId id="300" r:id="rId82"/>
    <p:sldId id="1081" r:id="rId83"/>
    <p:sldId id="1087" r:id="rId84"/>
    <p:sldId id="1086" r:id="rId85"/>
    <p:sldId id="1085" r:id="rId86"/>
    <p:sldId id="302" r:id="rId87"/>
    <p:sldId id="303" r:id="rId88"/>
    <p:sldId id="1082" r:id="rId89"/>
    <p:sldId id="305" r:id="rId90"/>
    <p:sldId id="306" r:id="rId91"/>
    <p:sldId id="308" r:id="rId92"/>
    <p:sldId id="309" r:id="rId93"/>
    <p:sldId id="310" r:id="rId94"/>
    <p:sldId id="311" r:id="rId95"/>
    <p:sldId id="312" r:id="rId96"/>
    <p:sldId id="313" r:id="rId97"/>
    <p:sldId id="314" r:id="rId98"/>
    <p:sldId id="315" r:id="rId99"/>
    <p:sldId id="316" r:id="rId100"/>
    <p:sldId id="1083" r:id="rId101"/>
    <p:sldId id="317" r:id="rId102"/>
    <p:sldId id="1077" r:id="rId103"/>
    <p:sldId id="1079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8068-F7F8-51A8-143F-2FB2D14F4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AB07B-BE8A-8CE0-9F4F-C4A312C08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55BC4-94AA-1443-3453-CA10445F7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90600-2AC3-428B-AF83-FF3A45EAA01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2F63A-A074-3FEB-46B6-CB4FF6455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2A7A7-F099-6831-1A98-D3FA87B70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F42E-592E-443C-A5AA-1CA3993F6F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54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F98EC-CDE6-7ED2-8341-8E66ADDBA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29CD2-DA0F-AC84-FE40-B8E15F60A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D5F2A-067D-AFEA-0B8D-8B8373565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90600-2AC3-428B-AF83-FF3A45EAA01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8E8D0-27A4-3858-94B6-4E1AE179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C972A-BB2C-B31B-22B3-67E35833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F42E-592E-443C-A5AA-1CA3993F6F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697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72B5F7-FE7D-A787-F020-CBFC9F3699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2F5B3-9C41-0C9D-CD33-5D9840162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976D-AFD2-A938-1B93-2B5CF5EE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90600-2AC3-428B-AF83-FF3A45EAA01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0D97C-1D78-B716-408B-16F2A74B3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25072-E142-E931-C089-B7E6DE1D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F42E-592E-443C-A5AA-1CA3993F6F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659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CBA72-9E2E-E5DF-8561-39D3670A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9C94F-63A5-3151-A223-6620D747D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6683-38C9-9EB3-391E-C926DBDEC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90600-2AC3-428B-AF83-FF3A45EAA01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C4FDF-D189-328A-92E2-7B9E75FB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F6955-812F-6C18-B7E6-1506B88F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F42E-592E-443C-A5AA-1CA3993F6F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446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E4A5C-9618-A930-809E-EAB1F9574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8A494-52D6-5848-3AB3-0E7B6798B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93418-E0C1-301A-1086-A3A112F75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90600-2AC3-428B-AF83-FF3A45EAA01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54EC8-DE08-182A-BA49-263BBA3B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C1CA2-C0A7-FDC5-B763-CEB7E7C3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F42E-592E-443C-A5AA-1CA3993F6F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80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7E507-9521-DC0A-DE44-3597E35A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D6AA-5FE9-EB12-DDD2-F2DB8B53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E2A10-F207-E598-2067-82CC6D543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EC220-461F-1C8A-9446-E82C250A2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90600-2AC3-428B-AF83-FF3A45EAA01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71F22-D97D-0BF9-99D0-4CB36165C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0C8F2-DA93-C2E8-3B50-9DE8673AF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F42E-592E-443C-A5AA-1CA3993F6F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857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9CC29-D162-4092-518F-41E38731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7B3EA-ADFF-E7B2-373E-2A00216A8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D6A93-85D6-DAF6-84CE-E4CD89FA0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477EF0-946C-3C0D-72AD-65ADDF43A2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B9A6B-351C-5C3F-F460-F1B4A895F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6B92-83B3-77DC-A1FD-E5D252270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90600-2AC3-428B-AF83-FF3A45EAA01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29774-0438-B574-CB93-95DE91D95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5CECB6-C400-E310-3C1F-E1AD90975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F42E-592E-443C-A5AA-1CA3993F6F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68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58CC-702F-1182-1096-54326CD7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AB45A-7BC6-AA4B-74DA-99A52897B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90600-2AC3-428B-AF83-FF3A45EAA01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398A3-B5C3-F593-2650-8FDBF7EAE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E7298-E1A6-425B-35F5-78FAB942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F42E-592E-443C-A5AA-1CA3993F6F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12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A6B43F-9B22-56AD-5C23-FB108AAF6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90600-2AC3-428B-AF83-FF3A45EAA01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2E2927-764E-D2BE-6F42-4E09E57D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2287F-2124-0989-B4C1-DD84B839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F42E-592E-443C-A5AA-1CA3993F6F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864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6DB3-2F4D-85B3-E9C3-2917A4B0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31CF8-BC1A-8B6D-EDF1-8B4827B81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C00EC-30AF-4D8F-6164-76D1FEB7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7777B-5724-821F-9535-65D1BEBFA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90600-2AC3-428B-AF83-FF3A45EAA01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0960D-34B4-9E27-B73B-2C526F110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141A8-213E-A98B-4696-84D9C1E2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F42E-592E-443C-A5AA-1CA3993F6F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337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79BE-9C7F-0D78-D731-7E717B905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D24F3-CC1E-2D5B-57CF-759578502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904C5-41F0-0027-53C9-BF0D50D17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5AB8D-178B-2D72-0AE0-5B8A9D080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90600-2AC3-428B-AF83-FF3A45EAA01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B4D15-C85B-EB39-D756-048B1AF93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CA4B0-EA92-E200-5552-E5F4309ED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F42E-592E-443C-A5AA-1CA3993F6F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047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50F698-968E-39FD-3862-6715A4778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9CBEC-5695-11D9-3F33-26DCAAD8A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86787-16C5-B0EA-4ABF-E54108697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90600-2AC3-428B-AF83-FF3A45EAA01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B7BC1-9B22-C7AA-504D-78A6A9BBD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61B9D-4606-4B55-0F0F-F0F8E1AE4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3F42E-592E-443C-A5AA-1CA3993F6F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911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jqUUxIy_yk?start=7&amp;feature=oembed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ccIK78flx4?start=23&amp;feature=oembed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B64vzaatIU?feature=oembed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QOekCIEEhc?start=45&amp;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53B3-3FA8-BD94-F4E9-7BA48E4C95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Logic of Business Governance and Sustainability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B4349-2C53-3E47-B9FF-ED58A1A19A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highlight>
                  <a:srgbClr val="00FFFF"/>
                </a:highlight>
              </a:rPr>
              <a:t>Long-term versus short-term</a:t>
            </a:r>
          </a:p>
        </p:txBody>
      </p:sp>
    </p:spTree>
    <p:extLst>
      <p:ext uri="{BB962C8B-B14F-4D97-AF65-F5344CB8AC3E}">
        <p14:creationId xmlns:p14="http://schemas.microsoft.com/office/powerpoint/2010/main" val="390329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46A0-76ED-5F8C-91DE-0AE6B141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Ford</a:t>
            </a:r>
          </a:p>
        </p:txBody>
      </p:sp>
      <p:pic>
        <p:nvPicPr>
          <p:cNvPr id="3074" name="Picture 2" descr="Henry Ford - Biography, Inventions &amp; Assembly Line - HISTORY">
            <a:extLst>
              <a:ext uri="{FF2B5EF4-FFF2-40B4-BE49-F238E27FC236}">
                <a16:creationId xmlns:a16="http://schemas.microsoft.com/office/drawing/2014/main" id="{763FB864-2493-39E2-853D-4EE323F161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603" y="1825625"/>
            <a:ext cx="59067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6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C49A-EFEF-C62A-25DD-38905125B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1970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B82E7-D75A-D20B-0036-799F27CC2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Environmental Protection Agency and the National Oceanographic </a:t>
            </a:r>
          </a:p>
          <a:p>
            <a:r>
              <a:rPr lang="en-GB" dirty="0"/>
              <a:t>Limits to Growth </a:t>
            </a:r>
          </a:p>
        </p:txBody>
      </p:sp>
    </p:spTree>
    <p:extLst>
      <p:ext uri="{BB962C8B-B14F-4D97-AF65-F5344CB8AC3E}">
        <p14:creationId xmlns:p14="http://schemas.microsoft.com/office/powerpoint/2010/main" val="21846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DF17-2CA2-61DB-4853-ACACFDB4B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AD285-149A-E9BC-7196-97415B041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1980s marked by many large scale environmental disasters </a:t>
            </a:r>
          </a:p>
          <a:p>
            <a:r>
              <a:rPr lang="en-GB" dirty="0"/>
              <a:t>Gas escape at union carbides plant in Bhopal India </a:t>
            </a:r>
          </a:p>
          <a:p>
            <a:r>
              <a:rPr lang="en-GB" dirty="0"/>
              <a:t>Nuclear power accident of Chernobyl</a:t>
            </a:r>
          </a:p>
          <a:p>
            <a:r>
              <a:rPr lang="en-GB" dirty="0"/>
              <a:t>Etc </a:t>
            </a:r>
            <a:r>
              <a:rPr lang="en-GB" dirty="0" err="1"/>
              <a:t>etc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65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B0D7-B8E8-16DC-4600-69437385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Online Media 3" title="Erin Brockovich (2000) Official Trailer - Steven Soderbergh, Julia Roberts Movie HD">
            <a:hlinkClick r:id="" action="ppaction://media"/>
            <a:extLst>
              <a:ext uri="{FF2B5EF4-FFF2-40B4-BE49-F238E27FC236}">
                <a16:creationId xmlns:a16="http://schemas.microsoft.com/office/drawing/2014/main" id="{48D9ADFE-65CE-44D4-9F7C-2E50BFA1A9C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57AE2-0B90-49E7-AC33-B187C5B63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B5556-8151-4F55-8F1B-0FE4E3484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Modern Slavery Act 2015 ("the Act")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introduces a number of measures to combat slavery and human trafficking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In addition to creating new criminal offences, powers of enforcement and measures to protect victims, it introduces requirements intended to eliminate slavery and trafficking in global supply chains.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563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11FA-5560-CB6F-F56A-926EAD39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5FC30-E5C5-942D-4F08-111C49ABD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Hewlett and Packard were the founders of Silicon Valley that gave rise to the digital world that we enjoy today </a:t>
            </a:r>
          </a:p>
        </p:txBody>
      </p:sp>
    </p:spTree>
    <p:extLst>
      <p:ext uri="{BB962C8B-B14F-4D97-AF65-F5344CB8AC3E}">
        <p14:creationId xmlns:p14="http://schemas.microsoft.com/office/powerpoint/2010/main" val="405011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EF67-5B96-E988-21FA-C4F1DD24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D6CEE-D964-34FB-CB17-A0AD6FE6E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Around the globe there are many entrepreneurs/companies that touched the lives of many people:</a:t>
            </a:r>
          </a:p>
          <a:p>
            <a:r>
              <a:rPr lang="en-GB" dirty="0" err="1"/>
              <a:t>Lakhmi</a:t>
            </a:r>
            <a:r>
              <a:rPr lang="en-GB" dirty="0"/>
              <a:t> Mittal</a:t>
            </a:r>
          </a:p>
          <a:p>
            <a:r>
              <a:rPr lang="en-GB" dirty="0"/>
              <a:t>Tata (India)</a:t>
            </a:r>
          </a:p>
          <a:p>
            <a:r>
              <a:rPr lang="en-GB" dirty="0"/>
              <a:t>Aliko Dangote (Nigeria)</a:t>
            </a:r>
          </a:p>
        </p:txBody>
      </p:sp>
    </p:spTree>
    <p:extLst>
      <p:ext uri="{BB962C8B-B14F-4D97-AF65-F5344CB8AC3E}">
        <p14:creationId xmlns:p14="http://schemas.microsoft.com/office/powerpoint/2010/main" val="151947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BB5A2-0EAE-CA66-1A92-29ECB85B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Top 10 - The Most Valuable Romanian Companies 2020 - Valahia.News">
            <a:extLst>
              <a:ext uri="{FF2B5EF4-FFF2-40B4-BE49-F238E27FC236}">
                <a16:creationId xmlns:a16="http://schemas.microsoft.com/office/drawing/2014/main" id="{F3F2BA3D-D7F6-4559-5D7D-B830D23BE8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665" y="1825625"/>
            <a:ext cx="77506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94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8A8A9-C5C0-E50D-4BB6-E62B9ABED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03298-1004-4B71-32B0-9D564117B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home we live in, the food we eat, the clothes we wear ,the cars we drive , and the electricity and gas and oil …….</a:t>
            </a:r>
          </a:p>
        </p:txBody>
      </p:sp>
    </p:spTree>
    <p:extLst>
      <p:ext uri="{BB962C8B-B14F-4D97-AF65-F5344CB8AC3E}">
        <p14:creationId xmlns:p14="http://schemas.microsoft.com/office/powerpoint/2010/main" val="11500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65452-FF23-CD7E-B1AA-41E8DF283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endParaRPr lang="en-GB" sz="5400" dirty="0"/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8C7CC-82F2-ED16-B2AC-788F932CB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r>
              <a:rPr lang="en-GB" sz="4400" dirty="0"/>
              <a:t>Our standard of living could not even be dreamt of by former Kings and Queens </a:t>
            </a:r>
          </a:p>
          <a:p>
            <a:endParaRPr lang="en-GB" sz="2200" dirty="0"/>
          </a:p>
        </p:txBody>
      </p:sp>
      <p:pic>
        <p:nvPicPr>
          <p:cNvPr id="5122" name="Picture 2" descr="Top 10 books about royal families | History books | The Guardian">
            <a:extLst>
              <a:ext uri="{FF2B5EF4-FFF2-40B4-BE49-F238E27FC236}">
                <a16:creationId xmlns:a16="http://schemas.microsoft.com/office/drawing/2014/main" id="{B13642FD-3908-80EE-9A74-2B934891E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05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F8DC3-5835-F88B-D293-D5AB42498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A5FC0-A6FD-9083-64A7-CD8EF1AF5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However, “society has strong but often conflicted attitudes towards business in the sustainability contexts” (</a:t>
            </a:r>
            <a:r>
              <a:rPr lang="en-GB" sz="4400" dirty="0" err="1"/>
              <a:t>Blowfield</a:t>
            </a:r>
            <a:r>
              <a:rPr lang="en-GB" sz="4400" dirty="0"/>
              <a:t>, p.59)</a:t>
            </a:r>
          </a:p>
        </p:txBody>
      </p:sp>
    </p:spTree>
    <p:extLst>
      <p:ext uri="{BB962C8B-B14F-4D97-AF65-F5344CB8AC3E}">
        <p14:creationId xmlns:p14="http://schemas.microsoft.com/office/powerpoint/2010/main" val="149508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4973-354B-06E5-94B6-C43FEBD8E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504BB-72E2-D346-5AF7-238C694C7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Business has come under attack for waste and exploitation </a:t>
            </a:r>
          </a:p>
        </p:txBody>
      </p:sp>
    </p:spTree>
    <p:extLst>
      <p:ext uri="{BB962C8B-B14F-4D97-AF65-F5344CB8AC3E}">
        <p14:creationId xmlns:p14="http://schemas.microsoft.com/office/powerpoint/2010/main" val="333733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18832-23AB-4B4E-AC2B-CFB653627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What is modern slavery? - Anti-Slavery International">
            <a:extLst>
              <a:ext uri="{FF2B5EF4-FFF2-40B4-BE49-F238E27FC236}">
                <a16:creationId xmlns:a16="http://schemas.microsoft.com/office/drawing/2014/main" id="{86BB7C44-AD50-4681-8D7D-D9C5011468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785" y="2016125"/>
            <a:ext cx="508675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37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F66A5-9D88-473C-80A9-B1D1B7F8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Modern Day Slavery Rated World&amp;#39;s Largest Single Crime Industry | Inter  Press Service">
            <a:extLst>
              <a:ext uri="{FF2B5EF4-FFF2-40B4-BE49-F238E27FC236}">
                <a16:creationId xmlns:a16="http://schemas.microsoft.com/office/drawing/2014/main" id="{E5B79B8C-C9FD-4AA7-947C-B6E667C932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62" y="2340769"/>
            <a:ext cx="4876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50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62B1-80F2-26ED-F816-70227F44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8CA33-6506-064A-213E-EFA0BD37D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many stakeholders in the context of sustainability but they could be divided into 2 main categories:</a:t>
            </a:r>
          </a:p>
          <a:p>
            <a:pPr marL="0" indent="0">
              <a:buNone/>
            </a:pPr>
            <a:r>
              <a:rPr lang="en-GB" dirty="0">
                <a:highlight>
                  <a:srgbClr val="FF00FF"/>
                </a:highlight>
              </a:rPr>
              <a:t>Environmentalists</a:t>
            </a:r>
            <a:r>
              <a:rPr lang="en-GB" dirty="0"/>
              <a:t> (including public institutions, pressure groups, governments, scientists and the public at large  )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dirty="0">
                <a:highlight>
                  <a:srgbClr val="00FFFF"/>
                </a:highlight>
              </a:rPr>
              <a:t>Business Community </a:t>
            </a:r>
          </a:p>
        </p:txBody>
      </p:sp>
    </p:spTree>
    <p:extLst>
      <p:ext uri="{BB962C8B-B14F-4D97-AF65-F5344CB8AC3E}">
        <p14:creationId xmlns:p14="http://schemas.microsoft.com/office/powerpoint/2010/main" val="73927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A98E-1262-4E9A-818C-11D62D17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Children rights in Vietnam&amp;#39;s garment production industry - by Lilian Ngo">
            <a:extLst>
              <a:ext uri="{FF2B5EF4-FFF2-40B4-BE49-F238E27FC236}">
                <a16:creationId xmlns:a16="http://schemas.microsoft.com/office/drawing/2014/main" id="{B72DE3D9-C54A-4E49-9DC7-8A41A2D4E5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64" y="2016125"/>
            <a:ext cx="6201596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37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48DA-40D6-41BC-86AC-E4AB5B4B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World Day Against Child Labor - The Atlantic">
            <a:extLst>
              <a:ext uri="{FF2B5EF4-FFF2-40B4-BE49-F238E27FC236}">
                <a16:creationId xmlns:a16="http://schemas.microsoft.com/office/drawing/2014/main" id="{A7311E9F-DA6E-433B-855F-864E9B7A1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934" y="2016125"/>
            <a:ext cx="5174457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97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A53A9-34C8-D07C-E9FE-C24072C4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B07F6-5943-4B2F-5AE9-0F2662AEA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 emission industries : steel, aviation, oil, gas </a:t>
            </a:r>
          </a:p>
        </p:txBody>
      </p:sp>
    </p:spTree>
    <p:extLst>
      <p:ext uri="{BB962C8B-B14F-4D97-AF65-F5344CB8AC3E}">
        <p14:creationId xmlns:p14="http://schemas.microsoft.com/office/powerpoint/2010/main" val="408586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717B-A5D4-08C4-9E4F-1895B2A9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FC50D-DFCF-DC32-AF13-9FB1AE0EE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Business fosters consumption :</a:t>
            </a:r>
          </a:p>
          <a:p>
            <a:r>
              <a:rPr lang="en-GB" dirty="0"/>
              <a:t>“</a:t>
            </a:r>
            <a:r>
              <a:rPr lang="en-GB" dirty="0">
                <a:highlight>
                  <a:srgbClr val="00FF00"/>
                </a:highlight>
              </a:rPr>
              <a:t>Affluenza”: </a:t>
            </a:r>
            <a:r>
              <a:rPr lang="en-GB" dirty="0"/>
              <a:t>greed, avarice </a:t>
            </a:r>
          </a:p>
          <a:p>
            <a:pPr marL="0" indent="0">
              <a:buNone/>
            </a:pPr>
            <a:r>
              <a:rPr lang="en-GB" dirty="0"/>
              <a:t>Psychologists, marketers and economists have all noted how consumer goods are not simply a </a:t>
            </a:r>
            <a:r>
              <a:rPr lang="en-GB" dirty="0">
                <a:highlight>
                  <a:srgbClr val="00FFFF"/>
                </a:highlight>
              </a:rPr>
              <a:t>good in their own right</a:t>
            </a:r>
            <a:r>
              <a:rPr lang="en-GB" dirty="0"/>
              <a:t>, but provide a </a:t>
            </a:r>
            <a:r>
              <a:rPr lang="en-GB" dirty="0">
                <a:highlight>
                  <a:srgbClr val="FF00FF"/>
                </a:highlight>
              </a:rPr>
              <a:t>symbolic</a:t>
            </a:r>
            <a:r>
              <a:rPr lang="en-GB" dirty="0"/>
              <a:t> language through which we communicate </a:t>
            </a:r>
            <a:r>
              <a:rPr lang="en-GB" dirty="0">
                <a:highlight>
                  <a:srgbClr val="FFFF00"/>
                </a:highlight>
              </a:rPr>
              <a:t>status, friendship , purpose, and affinity.  </a:t>
            </a:r>
          </a:p>
        </p:txBody>
      </p:sp>
    </p:spTree>
    <p:extLst>
      <p:ext uri="{BB962C8B-B14F-4D97-AF65-F5344CB8AC3E}">
        <p14:creationId xmlns:p14="http://schemas.microsoft.com/office/powerpoint/2010/main" val="270850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6E8C7-8654-780C-3F2A-5B4ABD53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7F839-EA9D-CD0C-1C95-6AC141F80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Semiotics: Science that studies signs and symbols</a:t>
            </a:r>
          </a:p>
        </p:txBody>
      </p:sp>
    </p:spTree>
    <p:extLst>
      <p:ext uri="{BB962C8B-B14F-4D97-AF65-F5344CB8AC3E}">
        <p14:creationId xmlns:p14="http://schemas.microsoft.com/office/powerpoint/2010/main" val="24604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0928E-016E-43A1-9C4E-D1819FCD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Picasso and Cubism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E79574D6-A157-4A2F-8D83-08323AF2B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5106" y="1825625"/>
            <a:ext cx="3541787" cy="4351338"/>
          </a:xfrm>
        </p:spPr>
      </p:pic>
    </p:spTree>
    <p:extLst>
      <p:ext uri="{BB962C8B-B14F-4D97-AF65-F5344CB8AC3E}">
        <p14:creationId xmlns:p14="http://schemas.microsoft.com/office/powerpoint/2010/main" val="418417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C4710-5428-42EB-A375-2BB7CF572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F930B-8FC4-4EBC-A434-BE670AA17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CONNOTATION: the painting represents the face of a crying woman, and it expresses her </a:t>
            </a:r>
            <a:r>
              <a:rPr lang="en-GB" dirty="0">
                <a:highlight>
                  <a:srgbClr val="00FF00"/>
                </a:highlight>
              </a:rPr>
              <a:t>inconsolable pain</a:t>
            </a:r>
            <a:r>
              <a:rPr lang="en-GB" dirty="0"/>
              <a:t>. She is </a:t>
            </a:r>
            <a:r>
              <a:rPr lang="en-GB" dirty="0">
                <a:highlight>
                  <a:srgbClr val="FF00FF"/>
                </a:highlight>
              </a:rPr>
              <a:t>seen from different perspectives</a:t>
            </a:r>
            <a:r>
              <a:rPr lang="en-GB" dirty="0"/>
              <a:t> at the same time. The central area of the mouth and the eyes are painted in blue and white and they look like </a:t>
            </a:r>
            <a:r>
              <a:rPr lang="en-GB" dirty="0">
                <a:highlight>
                  <a:srgbClr val="FF00FF"/>
                </a:highlight>
              </a:rPr>
              <a:t>a broken mirror</a:t>
            </a:r>
            <a:r>
              <a:rPr lang="en-GB" dirty="0"/>
              <a:t>. The mouth appears through the hands that are covering it, as if it was </a:t>
            </a:r>
            <a:r>
              <a:rPr lang="en-GB" dirty="0">
                <a:highlight>
                  <a:srgbClr val="FFFF00"/>
                </a:highlight>
              </a:rPr>
              <a:t>impossible to hide the woman’s pain</a:t>
            </a:r>
            <a:r>
              <a:rPr lang="en-GB" dirty="0"/>
              <a:t>. She’s wearing an elegant red hat, probably a </a:t>
            </a:r>
            <a:r>
              <a:rPr lang="en-GB" dirty="0">
                <a:highlight>
                  <a:srgbClr val="00FFFF"/>
                </a:highlight>
              </a:rPr>
              <a:t>sign of a happier life </a:t>
            </a:r>
            <a:r>
              <a:rPr lang="en-GB" dirty="0"/>
              <a:t>in the past. She’s a </a:t>
            </a:r>
            <a:r>
              <a:rPr lang="en-GB" dirty="0">
                <a:highlight>
                  <a:srgbClr val="FF00FF"/>
                </a:highlight>
              </a:rPr>
              <a:t>symbol</a:t>
            </a:r>
            <a:r>
              <a:rPr lang="en-GB" dirty="0"/>
              <a:t> of the </a:t>
            </a:r>
            <a:r>
              <a:rPr lang="en-GB" dirty="0">
                <a:highlight>
                  <a:srgbClr val="00FF00"/>
                </a:highlight>
              </a:rPr>
              <a:t>infinite human suffering </a:t>
            </a:r>
            <a:r>
              <a:rPr lang="en-GB" dirty="0"/>
              <a:t>caused by the war.</a:t>
            </a:r>
          </a:p>
        </p:txBody>
      </p:sp>
    </p:spTree>
    <p:extLst>
      <p:ext uri="{BB962C8B-B14F-4D97-AF65-F5344CB8AC3E}">
        <p14:creationId xmlns:p14="http://schemas.microsoft.com/office/powerpoint/2010/main" val="325013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6033F5-D7FE-978E-C110-2EEFB3039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38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5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EBFDB7D-DD97-44CE-AFFB-458781A3DB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haking hands with an old person&#10;&#10;Description automatically generated with medium confidence">
            <a:extLst>
              <a:ext uri="{FF2B5EF4-FFF2-40B4-BE49-F238E27FC236}">
                <a16:creationId xmlns:a16="http://schemas.microsoft.com/office/drawing/2014/main" id="{188A7B2F-F902-4627-A842-6E40E9564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4877"/>
          <a:stretch/>
        </p:blipFill>
        <p:spPr>
          <a:xfrm>
            <a:off x="20" y="10"/>
            <a:ext cx="9272902" cy="6857990"/>
          </a:xfrm>
          <a:custGeom>
            <a:avLst/>
            <a:gdLst/>
            <a:ahLst/>
            <a:cxnLst/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50F864A1-23CF-4954-887F-3C4458622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60561" y="1348782"/>
            <a:ext cx="935037" cy="8243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D313E8C-7457-407E-BDA5-EACA44D382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60661" y="1000124"/>
            <a:ext cx="762167" cy="6719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8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DFC4-3CAF-9C20-66EE-7FF46843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Marketing is becoming more aggressive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919C9-F47D-497E-5BBC-CC00BB8AE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36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AB01-7EA8-6E47-A5E4-AC5D6CBC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378CD-CF3E-AC92-9AF2-4EC27C057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stakeholders want to do the “right thing” but what is the right thing ?</a:t>
            </a:r>
          </a:p>
        </p:txBody>
      </p:sp>
    </p:spTree>
    <p:extLst>
      <p:ext uri="{BB962C8B-B14F-4D97-AF65-F5344CB8AC3E}">
        <p14:creationId xmlns:p14="http://schemas.microsoft.com/office/powerpoint/2010/main" val="45120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ith artificial intelligence, Starbucks hopes to upgrade your next mobile  coffee order - Puget Sound Business Journal">
            <a:extLst>
              <a:ext uri="{FF2B5EF4-FFF2-40B4-BE49-F238E27FC236}">
                <a16:creationId xmlns:a16="http://schemas.microsoft.com/office/drawing/2014/main" id="{7C3BAEFC-E1A3-4249-BFF1-C56786BAEA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22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86-FACC-4BBB-BA32-58299460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Why AI is a &amp;#39;Differentiator for the Future&amp;#39; at Starbucks | QSR magazine">
            <a:extLst>
              <a:ext uri="{FF2B5EF4-FFF2-40B4-BE49-F238E27FC236}">
                <a16:creationId xmlns:a16="http://schemas.microsoft.com/office/drawing/2014/main" id="{B508924E-E798-44A6-89B6-7B4CC82066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73" y="303792"/>
            <a:ext cx="728662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C0558A-1269-4289-B921-87ED87286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341" y="14004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7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A9032-CA32-4BCD-B4DD-E297C0A8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Here&amp;#39;s Why Everyone Is Obsessed With Starbucks | by Adi Gandhi |  DataDrivenInvestor">
            <a:extLst>
              <a:ext uri="{FF2B5EF4-FFF2-40B4-BE49-F238E27FC236}">
                <a16:creationId xmlns:a16="http://schemas.microsoft.com/office/drawing/2014/main" id="{E084BAA0-D901-400B-BCF0-90F717B84A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181" y="1825625"/>
            <a:ext cx="84656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31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F18F4-2CCB-4A78-B90E-DDD5DF0B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Crafted for Home">
            <a:extLst>
              <a:ext uri="{FF2B5EF4-FFF2-40B4-BE49-F238E27FC236}">
                <a16:creationId xmlns:a16="http://schemas.microsoft.com/office/drawing/2014/main" id="{225646C2-9281-4764-B8AD-F8F24CB98C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185" y="1825625"/>
            <a:ext cx="559762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09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09BE5-B3FF-4821-AFA5-043754070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endParaRPr lang="en-GB" sz="5400" dirty="0"/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082C2F62-5034-4671-BCB4-B2B6B4EC9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 sz="2200" dirty="0"/>
          </a:p>
        </p:txBody>
      </p:sp>
      <p:pic>
        <p:nvPicPr>
          <p:cNvPr id="4098" name="Picture 2" descr="Top 10 Coffee-Free Starbucks Drinks - Delishably">
            <a:extLst>
              <a:ext uri="{FF2B5EF4-FFF2-40B4-BE49-F238E27FC236}">
                <a16:creationId xmlns:a16="http://schemas.microsoft.com/office/drawing/2014/main" id="{F0D7EEDC-B627-41FC-A42B-2C3D73E44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0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5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0287B-4B86-482B-AC04-1DE4D0016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Created an app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BB71BE-AEDB-4301-9EDA-E4D7DB46F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116" y="1825625"/>
            <a:ext cx="8239767" cy="4351338"/>
          </a:xfrm>
        </p:spPr>
      </p:pic>
    </p:spTree>
    <p:extLst>
      <p:ext uri="{BB962C8B-B14F-4D97-AF65-F5344CB8AC3E}">
        <p14:creationId xmlns:p14="http://schemas.microsoft.com/office/powerpoint/2010/main" val="355179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7292-5AC2-457B-9CD3-3B657E6F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Online Media 3" title="Fashioning the Future with Artificial Intelligence">
            <a:hlinkClick r:id="" action="ppaction://media"/>
            <a:extLst>
              <a:ext uri="{FF2B5EF4-FFF2-40B4-BE49-F238E27FC236}">
                <a16:creationId xmlns:a16="http://schemas.microsoft.com/office/drawing/2014/main" id="{A6501B8D-91FE-4025-8EFB-D2B26F488C6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9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717B-A5D4-08C4-9E4F-1895B2A9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FC50D-DFCF-DC32-AF13-9FB1AE0EE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Business fosters consumption :</a:t>
            </a:r>
          </a:p>
          <a:p>
            <a:r>
              <a:rPr lang="en-GB" dirty="0"/>
              <a:t>“</a:t>
            </a:r>
            <a:r>
              <a:rPr lang="en-GB" dirty="0">
                <a:highlight>
                  <a:srgbClr val="00FF00"/>
                </a:highlight>
              </a:rPr>
              <a:t>Affluenza”: </a:t>
            </a:r>
            <a:r>
              <a:rPr lang="en-GB" dirty="0"/>
              <a:t>greed, avarice </a:t>
            </a:r>
          </a:p>
          <a:p>
            <a:pPr marL="0" indent="0">
              <a:buNone/>
            </a:pPr>
            <a:r>
              <a:rPr lang="en-GB" dirty="0"/>
              <a:t>Psychologists, marketers an economists have all noted how consumer goods are not simply a </a:t>
            </a:r>
            <a:r>
              <a:rPr lang="en-GB" dirty="0">
                <a:highlight>
                  <a:srgbClr val="00FFFF"/>
                </a:highlight>
              </a:rPr>
              <a:t>good in their own right</a:t>
            </a:r>
            <a:r>
              <a:rPr lang="en-GB" dirty="0"/>
              <a:t>, but provide a </a:t>
            </a:r>
            <a:r>
              <a:rPr lang="en-GB" dirty="0">
                <a:highlight>
                  <a:srgbClr val="FF00FF"/>
                </a:highlight>
              </a:rPr>
              <a:t>symbolic</a:t>
            </a:r>
            <a:r>
              <a:rPr lang="en-GB" dirty="0"/>
              <a:t> language through which we communicate </a:t>
            </a:r>
            <a:r>
              <a:rPr lang="en-GB" dirty="0">
                <a:highlight>
                  <a:srgbClr val="FFFF00"/>
                </a:highlight>
              </a:rPr>
              <a:t>status, friendship , purpose, an affinity.  </a:t>
            </a:r>
          </a:p>
        </p:txBody>
      </p:sp>
    </p:spTree>
    <p:extLst>
      <p:ext uri="{BB962C8B-B14F-4D97-AF65-F5344CB8AC3E}">
        <p14:creationId xmlns:p14="http://schemas.microsoft.com/office/powerpoint/2010/main" val="72686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56D3C-72BC-E230-7E93-6CF91869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9FDA3-4EC8-E018-F9F9-E09810573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Beyond a certain point wealth is not associated with genuine prosperity </a:t>
            </a:r>
          </a:p>
        </p:txBody>
      </p:sp>
    </p:spTree>
    <p:extLst>
      <p:ext uri="{BB962C8B-B14F-4D97-AF65-F5344CB8AC3E}">
        <p14:creationId xmlns:p14="http://schemas.microsoft.com/office/powerpoint/2010/main" val="228875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C3FB-DA52-5E62-C155-736AA5BBF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F42B-6357-5532-550D-408544CC5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</a:t>
            </a:r>
            <a:r>
              <a:rPr lang="en-GB" dirty="0">
                <a:highlight>
                  <a:srgbClr val="00FF00"/>
                </a:highlight>
              </a:rPr>
              <a:t> fundamental differences </a:t>
            </a:r>
            <a:r>
              <a:rPr lang="en-GB" dirty="0"/>
              <a:t>between the way business, on the one hand, and environmentalists, on the other hand, see the world </a:t>
            </a:r>
          </a:p>
        </p:txBody>
      </p:sp>
    </p:spTree>
    <p:extLst>
      <p:ext uri="{BB962C8B-B14F-4D97-AF65-F5344CB8AC3E}">
        <p14:creationId xmlns:p14="http://schemas.microsoft.com/office/powerpoint/2010/main" val="86606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C3FB-DA52-5E62-C155-736AA5BBF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F42B-6357-5532-550D-408544CC5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</a:t>
            </a:r>
            <a:r>
              <a:rPr lang="en-GB" dirty="0">
                <a:highlight>
                  <a:srgbClr val="00FF00"/>
                </a:highlight>
              </a:rPr>
              <a:t> fundamental differences </a:t>
            </a:r>
            <a:r>
              <a:rPr lang="en-GB" dirty="0"/>
              <a:t>between the way business, on the one hand, and environmentalists, on the other hand, see the world </a:t>
            </a:r>
          </a:p>
        </p:txBody>
      </p:sp>
    </p:spTree>
    <p:extLst>
      <p:ext uri="{BB962C8B-B14F-4D97-AF65-F5344CB8AC3E}">
        <p14:creationId xmlns:p14="http://schemas.microsoft.com/office/powerpoint/2010/main" val="404938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71B7A-90C5-AA9C-5AAA-AB1E2DE8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C0A8C-C741-6BC9-A1DF-2D086F505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Role of business</a:t>
            </a:r>
          </a:p>
          <a:p>
            <a:r>
              <a:rPr lang="en-GB" dirty="0"/>
              <a:t>Time </a:t>
            </a:r>
          </a:p>
          <a:p>
            <a:r>
              <a:rPr lang="en-GB" dirty="0"/>
              <a:t>Focus </a:t>
            </a:r>
          </a:p>
          <a:p>
            <a:r>
              <a:rPr lang="en-GB" dirty="0"/>
              <a:t>Risk </a:t>
            </a:r>
          </a:p>
          <a:p>
            <a:r>
              <a:rPr lang="en-GB" dirty="0"/>
              <a:t>Role of government </a:t>
            </a:r>
          </a:p>
          <a:p>
            <a:r>
              <a:rPr lang="en-GB" dirty="0"/>
              <a:t>Purpose </a:t>
            </a:r>
          </a:p>
        </p:txBody>
      </p:sp>
    </p:spTree>
    <p:extLst>
      <p:ext uri="{BB962C8B-B14F-4D97-AF65-F5344CB8AC3E}">
        <p14:creationId xmlns:p14="http://schemas.microsoft.com/office/powerpoint/2010/main" val="241128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F057-1221-E221-75A3-519AAC822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00FF"/>
                </a:highlight>
              </a:rPr>
              <a:t>Time</a:t>
            </a:r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0D13A-20AA-EA1A-8DC3-C78D03F98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Business Logic: with some exceptions 3 to 5 years is a relevant planning horizon and many decisions are even shorter term</a:t>
            </a:r>
          </a:p>
          <a:p>
            <a:r>
              <a:rPr lang="en-GB" dirty="0"/>
              <a:t>Environmental Logic: Pollution and climate change will impact future generations and must be managed over decades or longer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21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1BCEC-1921-96BD-A5FE-06380DE8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59DCD-2888-C3E6-AFFD-95E639193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of the cornerstones of business logic is the time value of money </a:t>
            </a:r>
          </a:p>
        </p:txBody>
      </p:sp>
    </p:spTree>
    <p:extLst>
      <p:ext uri="{BB962C8B-B14F-4D97-AF65-F5344CB8AC3E}">
        <p14:creationId xmlns:p14="http://schemas.microsoft.com/office/powerpoint/2010/main" val="136367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E34D-A91C-9728-26C3-052B3635F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E7D9A-2C72-1F76-6F66-EF2E1DBF8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typical discount rate is 10 to 15% </a:t>
            </a:r>
          </a:p>
        </p:txBody>
      </p:sp>
    </p:spTree>
    <p:extLst>
      <p:ext uri="{BB962C8B-B14F-4D97-AF65-F5344CB8AC3E}">
        <p14:creationId xmlns:p14="http://schemas.microsoft.com/office/powerpoint/2010/main" val="346050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03E66F-7DD7-D887-5187-C2E7F4D2B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466" y="643466"/>
            <a:ext cx="5813925" cy="55668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075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A77E7AD-C5F7-5928-1942-4A4D0245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695" y="457200"/>
            <a:ext cx="488861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9D76-B591-C69A-64BF-1C963CD30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8CD63-8694-36DA-6477-E9C4CAF46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value of any future cash flow drops off very quickly after the first five or ten years of a new investment or activity </a:t>
            </a:r>
          </a:p>
        </p:txBody>
      </p:sp>
    </p:spTree>
    <p:extLst>
      <p:ext uri="{BB962C8B-B14F-4D97-AF65-F5344CB8AC3E}">
        <p14:creationId xmlns:p14="http://schemas.microsoft.com/office/powerpoint/2010/main" val="403846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61F3-3E40-0FBA-C702-8CB888D1A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B0CEC-2F23-9D26-6050-D173610F9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Danish economist Bjorn Borg concludes that the cost of attempting to slow the pace of climate change is simply not worth the money </a:t>
            </a:r>
          </a:p>
          <a:p>
            <a:r>
              <a:rPr lang="en-GB" dirty="0"/>
              <a:t>The world and its population would be better off with a different set of near-term priorities </a:t>
            </a:r>
          </a:p>
        </p:txBody>
      </p:sp>
    </p:spTree>
    <p:extLst>
      <p:ext uri="{BB962C8B-B14F-4D97-AF65-F5344CB8AC3E}">
        <p14:creationId xmlns:p14="http://schemas.microsoft.com/office/powerpoint/2010/main" val="210041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6F8C-7193-7A38-2820-C3583C9A1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66C1-EB97-AF52-A1B8-D97F2EC7F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example, a 1 metre rise in sea levels would devastate Bangladesh and displace tens of millions. </a:t>
            </a:r>
          </a:p>
        </p:txBody>
      </p:sp>
    </p:spTree>
    <p:extLst>
      <p:ext uri="{BB962C8B-B14F-4D97-AF65-F5344CB8AC3E}">
        <p14:creationId xmlns:p14="http://schemas.microsoft.com/office/powerpoint/2010/main" val="155218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65A68-F42C-9FCB-F8AA-75F2CDD0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133FB-E295-4CFF-6B1F-469C6D096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Zeeland region of the Netherlands is, on the other hand, already below sea level and the Dutch have no problem maintaining the system of dykes because they are well off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38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71B7A-90C5-AA9C-5AAA-AB1E2DE8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C0A8C-C741-6BC9-A1DF-2D086F505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Role of business</a:t>
            </a:r>
          </a:p>
          <a:p>
            <a:r>
              <a:rPr lang="en-GB" dirty="0"/>
              <a:t>Time </a:t>
            </a:r>
          </a:p>
          <a:p>
            <a:r>
              <a:rPr lang="en-GB" dirty="0"/>
              <a:t>Focus </a:t>
            </a:r>
          </a:p>
          <a:p>
            <a:r>
              <a:rPr lang="en-GB" dirty="0"/>
              <a:t>Risk </a:t>
            </a:r>
          </a:p>
          <a:p>
            <a:r>
              <a:rPr lang="en-GB" dirty="0"/>
              <a:t>Role of government </a:t>
            </a:r>
          </a:p>
          <a:p>
            <a:r>
              <a:rPr lang="en-GB" dirty="0"/>
              <a:t>Purpose </a:t>
            </a:r>
          </a:p>
        </p:txBody>
      </p:sp>
    </p:spTree>
    <p:extLst>
      <p:ext uri="{BB962C8B-B14F-4D97-AF65-F5344CB8AC3E}">
        <p14:creationId xmlns:p14="http://schemas.microsoft.com/office/powerpoint/2010/main" val="8711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EC47-E64E-6308-FD0E-DDEE600D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 descr="The Netherland's Billion Dollar Sea Wall">
            <a:extLst>
              <a:ext uri="{FF2B5EF4-FFF2-40B4-BE49-F238E27FC236}">
                <a16:creationId xmlns:a16="http://schemas.microsoft.com/office/drawing/2014/main" id="{3B12EEDB-3890-C8C8-E08C-611544EC49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26C9-33E6-7B35-A3E5-1331DBE1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8257E-4ED1-913D-12D7-5B26B0074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Time also concerns strategic planning </a:t>
            </a:r>
          </a:p>
        </p:txBody>
      </p:sp>
    </p:spTree>
    <p:extLst>
      <p:ext uri="{BB962C8B-B14F-4D97-AF65-F5344CB8AC3E}">
        <p14:creationId xmlns:p14="http://schemas.microsoft.com/office/powerpoint/2010/main" val="234060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0C418-1A06-9D42-3B60-8A2EE2C3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076A9-A84B-6B1F-CC64-E694191FA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Strategic planning deals with three periods </a:t>
            </a:r>
          </a:p>
          <a:p>
            <a:r>
              <a:rPr lang="en-GB" dirty="0"/>
              <a:t>short term cycles: sales, production, headcount </a:t>
            </a:r>
          </a:p>
        </p:txBody>
      </p:sp>
    </p:spTree>
    <p:extLst>
      <p:ext uri="{BB962C8B-B14F-4D97-AF65-F5344CB8AC3E}">
        <p14:creationId xmlns:p14="http://schemas.microsoft.com/office/powerpoint/2010/main" val="312035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6C3E9-71DC-19E7-86BA-F4C22FCA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B224D-805D-AFB8-D037-97845DB43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Medium 2 to 5  years: how to compete? where to compete?</a:t>
            </a:r>
          </a:p>
          <a:p>
            <a:r>
              <a:rPr lang="en-GB" dirty="0"/>
              <a:t>Long term 5 to 10 years:  few firms have developed rigorous processes for developing long term plans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75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C5C91-D885-4350-057E-30FDA107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Complexity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17FD2-BEF4-A025-1839-18B7ECA53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Managers face a complex overload of information </a:t>
            </a:r>
          </a:p>
          <a:p>
            <a:r>
              <a:rPr lang="en-GB" dirty="0"/>
              <a:t>This may affect their perception </a:t>
            </a:r>
          </a:p>
          <a:p>
            <a:r>
              <a:rPr lang="en-GB" dirty="0"/>
              <a:t>Use “heuristics” (short-cut in logic) to make decisions</a:t>
            </a:r>
          </a:p>
        </p:txBody>
      </p:sp>
    </p:spTree>
    <p:extLst>
      <p:ext uri="{BB962C8B-B14F-4D97-AF65-F5344CB8AC3E}">
        <p14:creationId xmlns:p14="http://schemas.microsoft.com/office/powerpoint/2010/main" val="71069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race car&#10;&#10;Description automatically generated with medium confidence">
            <a:extLst>
              <a:ext uri="{FF2B5EF4-FFF2-40B4-BE49-F238E27FC236}">
                <a16:creationId xmlns:a16="http://schemas.microsoft.com/office/drawing/2014/main" id="{77439D64-0C97-461F-AB93-147FD1452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594" y="643466"/>
            <a:ext cx="968881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8A91951-D2F4-49AB-A4CD-6218D849B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994" y="643466"/>
            <a:ext cx="880801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2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237C-E32F-4970-81EC-81D8F29A7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C90F1A-ED25-46B0-9B0B-21FDB394B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739" y="1825625"/>
            <a:ext cx="7228522" cy="4351338"/>
          </a:xfrm>
        </p:spPr>
      </p:pic>
    </p:spTree>
    <p:extLst>
      <p:ext uri="{BB962C8B-B14F-4D97-AF65-F5344CB8AC3E}">
        <p14:creationId xmlns:p14="http://schemas.microsoft.com/office/powerpoint/2010/main" val="353733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9D17162-48A0-4B11-82A1-EBFC0D68E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665" y="643466"/>
            <a:ext cx="948266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8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66A09534-770F-4D35-BA7A-CA573167D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020" y="643466"/>
            <a:ext cx="932396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2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016B-E625-0832-2FD3-EC6D7DAE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starting point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86C20-0A23-477B-201F-E1F9C049B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Business Logic: business has built the modern world and we owe our well being to its incredible advances. 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Environmental logic: the negative impacts of some businesses are unacceptable regardless of their importance </a:t>
            </a:r>
          </a:p>
        </p:txBody>
      </p:sp>
    </p:spTree>
    <p:extLst>
      <p:ext uri="{BB962C8B-B14F-4D97-AF65-F5344CB8AC3E}">
        <p14:creationId xmlns:p14="http://schemas.microsoft.com/office/powerpoint/2010/main" val="222818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0DCE-4F7D-5221-53FF-09CCC52E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94503-14BA-9DBD-A622-28C1EC0EF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Erin Brockovich </a:t>
            </a:r>
          </a:p>
        </p:txBody>
      </p:sp>
    </p:spTree>
    <p:extLst>
      <p:ext uri="{BB962C8B-B14F-4D97-AF65-F5344CB8AC3E}">
        <p14:creationId xmlns:p14="http://schemas.microsoft.com/office/powerpoint/2010/main" val="394456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E7F2B-BF0E-4E3E-4A5B-6E0AAF9A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Structural matrix increases complexity </a:t>
            </a:r>
          </a:p>
        </p:txBody>
      </p:sp>
      <p:pic>
        <p:nvPicPr>
          <p:cNvPr id="7170" name="Picture 2" descr="Matrix Organisational Structure">
            <a:extLst>
              <a:ext uri="{FF2B5EF4-FFF2-40B4-BE49-F238E27FC236}">
                <a16:creationId xmlns:a16="http://schemas.microsoft.com/office/drawing/2014/main" id="{52CB4697-3688-31EC-76E1-C14C8FE58C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2" y="1886744"/>
            <a:ext cx="3800475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52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3D366-628A-48E4-AF22-26CBDF9A9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 descr="Chart, radar chart&#10;&#10;Description automatically generated">
            <a:extLst>
              <a:ext uri="{FF2B5EF4-FFF2-40B4-BE49-F238E27FC236}">
                <a16:creationId xmlns:a16="http://schemas.microsoft.com/office/drawing/2014/main" id="{A470FCA2-72CA-4030-9AFE-ADDA3DC4A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782" y="1825625"/>
            <a:ext cx="6994435" cy="4351338"/>
          </a:xfrm>
        </p:spPr>
      </p:pic>
    </p:spTree>
    <p:extLst>
      <p:ext uri="{BB962C8B-B14F-4D97-AF65-F5344CB8AC3E}">
        <p14:creationId xmlns:p14="http://schemas.microsoft.com/office/powerpoint/2010/main" val="365729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172E3-CB28-F482-343A-D35B6D05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07B52-5184-A12D-3441-350D978DA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nature of management is complex: Mintzberg’s roles</a:t>
            </a:r>
          </a:p>
        </p:txBody>
      </p:sp>
    </p:spTree>
    <p:extLst>
      <p:ext uri="{BB962C8B-B14F-4D97-AF65-F5344CB8AC3E}">
        <p14:creationId xmlns:p14="http://schemas.microsoft.com/office/powerpoint/2010/main" val="364551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intzberg's Managerial Roles">
            <a:extLst>
              <a:ext uri="{FF2B5EF4-FFF2-40B4-BE49-F238E27FC236}">
                <a16:creationId xmlns:a16="http://schemas.microsoft.com/office/drawing/2014/main" id="{D2A39B03-040B-9622-FC3D-040A8B2D9B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5" y="643466"/>
            <a:ext cx="742808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29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D0CE-E0BB-450D-5B81-BD4A607F4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Innovation requires idle time 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95067-5C76-8CE5-01BD-297266DFA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Managers are too busy to think about new processes for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161451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18C9-F55F-46E8-B43B-AAF7198C5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F6C6-41DC-47AE-874C-644A1A82D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was a famous “scientist” in ancient Greece who pondered over a scientific problem. One fine day, while in his bath tub, he had this flash of inspiration! Who was he?</a:t>
            </a:r>
          </a:p>
        </p:txBody>
      </p:sp>
    </p:spTree>
    <p:extLst>
      <p:ext uri="{BB962C8B-B14F-4D97-AF65-F5344CB8AC3E}">
        <p14:creationId xmlns:p14="http://schemas.microsoft.com/office/powerpoint/2010/main" val="247493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3DE8-CDAF-4424-85EB-08503F4C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 descr="Archimedes discovered the physics of displacement while in a bathtub. The  water rose when he got into the tub and he figured you … | Eureka, Eureka  moment, Creative">
            <a:extLst>
              <a:ext uri="{FF2B5EF4-FFF2-40B4-BE49-F238E27FC236}">
                <a16:creationId xmlns:a16="http://schemas.microsoft.com/office/drawing/2014/main" id="{40ABF163-164A-43E1-BA4D-FC1BE832AD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084" y="1077672"/>
            <a:ext cx="6001566" cy="471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5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88C27-CBBE-7F96-FCE9-D5263E73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48E26-CAA6-9C82-FC7E-79BDDAD0D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69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807DD-0D27-8887-9C3A-EAEDFDF5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9F84-7DE8-7EE7-1EEF-501DF17D5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always a temptation for short-termism </a:t>
            </a:r>
          </a:p>
        </p:txBody>
      </p:sp>
    </p:spTree>
    <p:extLst>
      <p:ext uri="{BB962C8B-B14F-4D97-AF65-F5344CB8AC3E}">
        <p14:creationId xmlns:p14="http://schemas.microsoft.com/office/powerpoint/2010/main" val="417327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55FC9-EBC5-9B9F-ACAA-594AC30CD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GB" sz="5400" dirty="0"/>
              <a:t>Business has been a force for good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AAD28-300F-3091-2AAF-9563050CA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 dirty="0"/>
              <a:t>James Watt improve Thomas  Newcomen’s steam engine: Energy, electricity, light bulbs, steel, railways etc</a:t>
            </a:r>
          </a:p>
        </p:txBody>
      </p:sp>
      <p:pic>
        <p:nvPicPr>
          <p:cNvPr id="1026" name="Picture 2" descr="Who Invented the Steam Engine? | Live Science">
            <a:extLst>
              <a:ext uri="{FF2B5EF4-FFF2-40B4-BE49-F238E27FC236}">
                <a16:creationId xmlns:a16="http://schemas.microsoft.com/office/drawing/2014/main" id="{EBFE877A-0456-99D8-E44D-FEA73EFD1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" r="28319" b="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7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41F8E-D950-1C16-48C8-EFC3468CA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Career planning and human motivation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EA5A3-5218-ADE2-5EC4-B3384F6A0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managers are thinking about the next 3 to 5 years for professional and personal goals </a:t>
            </a:r>
          </a:p>
        </p:txBody>
      </p:sp>
    </p:spTree>
    <p:extLst>
      <p:ext uri="{BB962C8B-B14F-4D97-AF65-F5344CB8AC3E}">
        <p14:creationId xmlns:p14="http://schemas.microsoft.com/office/powerpoint/2010/main" val="15383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1DDB-1015-C9CB-FD95-8B757453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7C611-7F32-C970-0F5C-280B14B65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some notable exceptions</a:t>
            </a:r>
          </a:p>
          <a:p>
            <a:pPr marL="0" indent="0">
              <a:buNone/>
            </a:pPr>
            <a:r>
              <a:rPr lang="en-GB" dirty="0"/>
              <a:t>Paul Polman: 3 Ps</a:t>
            </a:r>
          </a:p>
          <a:p>
            <a:pPr marL="0" indent="0">
              <a:buNone/>
            </a:pPr>
            <a:r>
              <a:rPr lang="en-GB" dirty="0"/>
              <a:t>Stopped giving quarterly guidance to the financial press</a:t>
            </a:r>
          </a:p>
          <a:p>
            <a:pPr marL="0" indent="0">
              <a:buNone/>
            </a:pPr>
            <a:r>
              <a:rPr lang="en-GB" dirty="0"/>
              <a:t>Compensation systems were focused on 10 year goals </a:t>
            </a:r>
          </a:p>
          <a:p>
            <a:pPr marL="0" indent="0">
              <a:buNone/>
            </a:pP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2245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6067-36D5-F9FF-B2AD-BA81F317B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00FFFF"/>
                </a:highlight>
              </a:rPr>
              <a:t>Focus</a:t>
            </a:r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0CAA8-1FDA-7A1C-E98F-4CF901CCA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Business logic: the financial health of the firm and its financial reporting obligations </a:t>
            </a:r>
          </a:p>
          <a:p>
            <a:r>
              <a:rPr lang="en-GB" dirty="0"/>
              <a:t>Environmental logic : environmental issues cannot be measured in economic terms as the issues of social , scientific and moral rather than economic </a:t>
            </a:r>
          </a:p>
        </p:txBody>
      </p:sp>
    </p:spTree>
    <p:extLst>
      <p:ext uri="{BB962C8B-B14F-4D97-AF65-F5344CB8AC3E}">
        <p14:creationId xmlns:p14="http://schemas.microsoft.com/office/powerpoint/2010/main" val="61511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2CFA-E3EB-C9C1-C2EF-D696ABDD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3308C-7DFC-75BC-E041-AC726FA92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you move up the hierarchy the weight of financial issues becomes larger </a:t>
            </a:r>
          </a:p>
        </p:txBody>
      </p:sp>
    </p:spTree>
    <p:extLst>
      <p:ext uri="{BB962C8B-B14F-4D97-AF65-F5344CB8AC3E}">
        <p14:creationId xmlns:p14="http://schemas.microsoft.com/office/powerpoint/2010/main" val="269175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7E524-866D-5160-1A8E-E581695A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BB3A0-6236-5854-679E-8D9CF1788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Initiatives such as the United nations Global Compact in 2000 have led a number of firms to publicly embrace the idea of </a:t>
            </a:r>
            <a:r>
              <a:rPr lang="en-GB" dirty="0">
                <a:highlight>
                  <a:srgbClr val="00FF00"/>
                </a:highlight>
              </a:rPr>
              <a:t>the triple bottom line. </a:t>
            </a:r>
          </a:p>
          <a:p>
            <a:r>
              <a:rPr lang="en-GB" dirty="0"/>
              <a:t>But change has been slow</a:t>
            </a:r>
          </a:p>
        </p:txBody>
      </p:sp>
    </p:spTree>
    <p:extLst>
      <p:ext uri="{BB962C8B-B14F-4D97-AF65-F5344CB8AC3E}">
        <p14:creationId xmlns:p14="http://schemas.microsoft.com/office/powerpoint/2010/main" val="147605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B08-5640-D197-FCA5-614A36F7A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94DDE-EACA-E085-A8CC-D0E14508B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11111"/>
                </a:solidFill>
                <a:effectLst/>
                <a:latin typeface="SourceSansPro"/>
              </a:rPr>
              <a:t>In economics, the triple bottom line (TBL) maintains that companies should commit to focusing as much on social and environmental concerns as they do on profits</a:t>
            </a:r>
          </a:p>
          <a:p>
            <a:r>
              <a:rPr lang="en-GB" dirty="0">
                <a:solidFill>
                  <a:srgbClr val="111111"/>
                </a:solidFill>
                <a:latin typeface="SourceSansPro"/>
              </a:rPr>
              <a:t>3 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64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BEEF-8E0D-B45B-9C47-73CEE8494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774BD-6A0E-1282-075C-CCEEA2D6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Sarbanes- Oxley Act: Places fiduciary responsibility on senior management and the board. </a:t>
            </a:r>
          </a:p>
          <a:p>
            <a:r>
              <a:rPr lang="en-GB" dirty="0"/>
              <a:t>The focus is on financials  </a:t>
            </a:r>
          </a:p>
        </p:txBody>
      </p:sp>
    </p:spTree>
    <p:extLst>
      <p:ext uri="{BB962C8B-B14F-4D97-AF65-F5344CB8AC3E}">
        <p14:creationId xmlns:p14="http://schemas.microsoft.com/office/powerpoint/2010/main" val="133854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E5AC4-5F83-B100-8733-F74EB9188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00FF"/>
                </a:highlight>
              </a:rPr>
              <a:t>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DFB4C-EB93-2BA7-A2A7-B075F4462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Business logic: risk is unavoidable and can be managed by evaluating its probability </a:t>
            </a:r>
          </a:p>
          <a:p>
            <a:r>
              <a:rPr lang="en-GB" dirty="0"/>
              <a:t>Environmental logic: catastrophic risk is unacceptable and should be eliminated </a:t>
            </a:r>
          </a:p>
        </p:txBody>
      </p:sp>
    </p:spTree>
    <p:extLst>
      <p:ext uri="{BB962C8B-B14F-4D97-AF65-F5344CB8AC3E}">
        <p14:creationId xmlns:p14="http://schemas.microsoft.com/office/powerpoint/2010/main" val="153143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718D7-0857-85B0-38E7-67804CD4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D902C-4201-6EB9-B785-DB2B8E3F4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industrial processes have risks: oil processing can be toxic but business has developed control mechanisms to minimise risks </a:t>
            </a:r>
          </a:p>
          <a:p>
            <a:r>
              <a:rPr lang="en-GB" dirty="0"/>
              <a:t>Disasters have happened in the past and likely to happen in the future</a:t>
            </a:r>
          </a:p>
        </p:txBody>
      </p:sp>
    </p:spTree>
    <p:extLst>
      <p:ext uri="{BB962C8B-B14F-4D97-AF65-F5344CB8AC3E}">
        <p14:creationId xmlns:p14="http://schemas.microsoft.com/office/powerpoint/2010/main" val="388054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FB594-09B6-5B75-8D1B-F54C1105C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10AC4-C85C-B804-FE0C-1186BB69C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Environmentalists on the other hand take the view that some risk should not be considered at all, like the use of nuclear energy</a:t>
            </a:r>
          </a:p>
          <a:p>
            <a:r>
              <a:rPr lang="en-GB" dirty="0"/>
              <a:t>Tobacco ought to be banned completely </a:t>
            </a:r>
          </a:p>
          <a:p>
            <a:r>
              <a:rPr lang="en-GB" dirty="0"/>
              <a:t>Perhaps in the future: alcohol </a:t>
            </a:r>
          </a:p>
        </p:txBody>
      </p:sp>
    </p:spTree>
    <p:extLst>
      <p:ext uri="{BB962C8B-B14F-4D97-AF65-F5344CB8AC3E}">
        <p14:creationId xmlns:p14="http://schemas.microsoft.com/office/powerpoint/2010/main" val="64966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FFD4-3FAE-0B3E-900D-DF754AD3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0198-8AA1-E73B-5387-5898B44C6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Henry Ford invented the modern motor car </a:t>
            </a:r>
          </a:p>
        </p:txBody>
      </p:sp>
    </p:spTree>
    <p:extLst>
      <p:ext uri="{BB962C8B-B14F-4D97-AF65-F5344CB8AC3E}">
        <p14:creationId xmlns:p14="http://schemas.microsoft.com/office/powerpoint/2010/main" val="286776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1E70-127B-0CFC-50AA-B535F716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E16B3-4F08-B82C-ADD4-8B3B7FAF3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Arguably, the risks are a price to pay for progress and innovation-</a:t>
            </a:r>
          </a:p>
          <a:p>
            <a:pPr marL="0" indent="0">
              <a:buNone/>
            </a:pPr>
            <a:r>
              <a:rPr lang="en-GB" dirty="0"/>
              <a:t>E.g. Covid vaccines have risks: it will take too long to eliminate these risks completely before use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567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8F3AF-633C-F726-CAB9-18B8C751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00FF00"/>
                </a:highlight>
              </a:rPr>
              <a:t>The role of the government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12607-51A1-D072-3C17-401A87493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Business logic:  the government is the embodiment of the will of the people and sets the rules for business through the political process. </a:t>
            </a:r>
          </a:p>
          <a:p>
            <a:r>
              <a:rPr lang="en-GB" dirty="0"/>
              <a:t>Environmental logic: The political process is heavily influenced by business,  and government cannot be trusted to protect the environment. </a:t>
            </a:r>
          </a:p>
        </p:txBody>
      </p:sp>
    </p:spTree>
    <p:extLst>
      <p:ext uri="{BB962C8B-B14F-4D97-AF65-F5344CB8AC3E}">
        <p14:creationId xmlns:p14="http://schemas.microsoft.com/office/powerpoint/2010/main" val="366279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052D-9074-4324-97B5-03C7B00E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01E2AA-7CF7-457F-881A-55D5909ED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144" y="1825625"/>
            <a:ext cx="8591712" cy="4351338"/>
          </a:xfrm>
        </p:spPr>
      </p:pic>
    </p:spTree>
    <p:extLst>
      <p:ext uri="{BB962C8B-B14F-4D97-AF65-F5344CB8AC3E}">
        <p14:creationId xmlns:p14="http://schemas.microsoft.com/office/powerpoint/2010/main" val="237449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Tragedy of the Commons - how every man for himself can leave the world in  ruins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077" y="1825625"/>
            <a:ext cx="862184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03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Pin on Tragedy of The Commo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48" y="1825625"/>
            <a:ext cx="71277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9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Tragedy of the Commons - ClimaTalk - Climate is Talki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315" y="1825625"/>
            <a:ext cx="43553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54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43190-2812-5D0D-266E-06F5923D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8881C-F81A-3A58-B30C-BB8BC89CE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Hardin maintains that there will always be people who placed the self interest above that of the community. </a:t>
            </a:r>
          </a:p>
          <a:p>
            <a:r>
              <a:rPr lang="en-GB" dirty="0"/>
              <a:t>People who voluntarily curb the behaviour will feel taken advantage of </a:t>
            </a:r>
          </a:p>
          <a:p>
            <a:r>
              <a:rPr lang="en-GB" dirty="0"/>
              <a:t>Why are people angry about </a:t>
            </a:r>
            <a:r>
              <a:rPr lang="en-GB" dirty="0" err="1"/>
              <a:t>Partygate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9297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4570-FBED-6EA0-E48C-0E2429E6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C8250-079F-B992-B1E9-1E7C94A13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business community is not averse to government intervention </a:t>
            </a:r>
          </a:p>
          <a:p>
            <a:r>
              <a:rPr lang="en-GB" dirty="0"/>
              <a:t>But we should roll back the influence of the state </a:t>
            </a:r>
          </a:p>
          <a:p>
            <a:r>
              <a:rPr lang="en-GB" dirty="0"/>
              <a:t>flexible markets </a:t>
            </a:r>
          </a:p>
        </p:txBody>
      </p:sp>
    </p:spTree>
    <p:extLst>
      <p:ext uri="{BB962C8B-B14F-4D97-AF65-F5344CB8AC3E}">
        <p14:creationId xmlns:p14="http://schemas.microsoft.com/office/powerpoint/2010/main" val="71128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o Explain, to Understand, or to Tell the Gilets Jaunes? – EuropeNow">
            <a:extLst>
              <a:ext uri="{FF2B5EF4-FFF2-40B4-BE49-F238E27FC236}">
                <a16:creationId xmlns:a16="http://schemas.microsoft.com/office/drawing/2014/main" id="{854AF664-5D81-53CB-F6EF-8113224D5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 bwMode="auto">
          <a:xfrm>
            <a:off x="-3047" y="92373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CDDF3-C040-2EC9-EF9E-02323CF3A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 dirty="0"/>
              <a:t>The Gilets Jaune</a:t>
            </a:r>
            <a:br>
              <a:rPr lang="en-GB" sz="4000" dirty="0"/>
            </a:b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69BC8-B088-FCA0-AB42-A75561A3A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62" y="2526564"/>
            <a:ext cx="3822189" cy="3742762"/>
          </a:xfrm>
        </p:spPr>
        <p:txBody>
          <a:bodyPr>
            <a:norm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0283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C0F88-6288-8897-9AA2-A50EDFA5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18628-3277-9828-F846-05157412E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Environmentalists are sceptical about the role of a government </a:t>
            </a:r>
          </a:p>
          <a:p>
            <a:r>
              <a:rPr lang="en-GB" dirty="0"/>
              <a:t>They are mouthpiece of the business community </a:t>
            </a:r>
          </a:p>
        </p:txBody>
      </p:sp>
    </p:spTree>
    <p:extLst>
      <p:ext uri="{BB962C8B-B14F-4D97-AF65-F5344CB8AC3E}">
        <p14:creationId xmlns:p14="http://schemas.microsoft.com/office/powerpoint/2010/main" val="302457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230C0-0B31-B7E9-E210-859D4F154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dirty="0"/>
              <a:t>The early car</a:t>
            </a:r>
          </a:p>
        </p:txBody>
      </p:sp>
      <p:sp>
        <p:nvSpPr>
          <p:cNvPr id="7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50A0278F-4190-E0EE-C140-10652BED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 sz="2200"/>
          </a:p>
        </p:txBody>
      </p:sp>
      <p:pic>
        <p:nvPicPr>
          <p:cNvPr id="2050" name="Picture 2" descr="Top 10 All-Time Auto Inventions - Inventors Digest">
            <a:extLst>
              <a:ext uri="{FF2B5EF4-FFF2-40B4-BE49-F238E27FC236}">
                <a16:creationId xmlns:a16="http://schemas.microsoft.com/office/drawing/2014/main" id="{82994E01-192B-71A3-01CB-AB73BA86B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0" r="1746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58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7CBBA-F455-14EA-228F-25A3AFA0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00FF00"/>
                </a:highlight>
              </a:rPr>
              <a:t>Purpose</a:t>
            </a:r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5938-39E1-9C42-91C5-777B5084D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business logic the purpose of business is to make money for its shareholders </a:t>
            </a:r>
          </a:p>
          <a:p>
            <a:r>
              <a:rPr lang="en-GB" dirty="0"/>
              <a:t>environmental logic the purpose of human activity is to be in harmony with the natural environment </a:t>
            </a:r>
          </a:p>
        </p:txBody>
      </p:sp>
    </p:spTree>
    <p:extLst>
      <p:ext uri="{BB962C8B-B14F-4D97-AF65-F5344CB8AC3E}">
        <p14:creationId xmlns:p14="http://schemas.microsoft.com/office/powerpoint/2010/main" val="375766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DDB14-4800-8785-7EA4-CFC337A9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World has been caught off guard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B7784-C0A7-0E5D-1BAC-08793966C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Century has been tumultuous:</a:t>
            </a:r>
          </a:p>
          <a:p>
            <a:pPr marL="0" indent="0">
              <a:buNone/>
            </a:pPr>
            <a:r>
              <a:rPr lang="en-GB" dirty="0"/>
              <a:t>In what way ?</a:t>
            </a:r>
          </a:p>
        </p:txBody>
      </p:sp>
    </p:spTree>
    <p:extLst>
      <p:ext uri="{BB962C8B-B14F-4D97-AF65-F5344CB8AC3E}">
        <p14:creationId xmlns:p14="http://schemas.microsoft.com/office/powerpoint/2010/main" val="396021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DBD4-8DDA-29B9-A72B-FADC240E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3DCDF-9EE1-84FE-6DB3-67E65D5E2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First and Second World War: Mustard gas, massive artillery bombardments, oil power mechanisation on land, at sea and in the air, atomic bomb attacks</a:t>
            </a:r>
          </a:p>
          <a:p>
            <a:r>
              <a:rPr lang="en-GB" dirty="0"/>
              <a:t>Industrialization accelerated </a:t>
            </a:r>
          </a:p>
        </p:txBody>
      </p:sp>
    </p:spTree>
    <p:extLst>
      <p:ext uri="{BB962C8B-B14F-4D97-AF65-F5344CB8AC3E}">
        <p14:creationId xmlns:p14="http://schemas.microsoft.com/office/powerpoint/2010/main" val="132270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E320C-016F-1B85-BF90-7F2BC686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last 60 years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DE8BC-2B39-BB4B-BAF0-AB0A427E0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after the Second World War the world entered into a period of unprecedented economic growth </a:t>
            </a:r>
          </a:p>
          <a:p>
            <a:r>
              <a:rPr lang="en-GB" dirty="0"/>
              <a:t>advances in chemical engineering, metallurgy, electronics, an other technologies fuelled largely by oil and coal.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589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61455-8FFD-5ABE-D624-6644420D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We’ve enjoyed: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4A6AA-B6B9-608C-601C-F68C3DCFC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Washing machines, dishwashers, lawn mowers, television, air travel </a:t>
            </a:r>
          </a:p>
          <a:p>
            <a:r>
              <a:rPr lang="en-GB" dirty="0"/>
              <a:t>Electronics, digital products</a:t>
            </a:r>
          </a:p>
          <a:p>
            <a:r>
              <a:rPr lang="en-GB" dirty="0"/>
              <a:t>Artificial Intelligence in the future</a:t>
            </a:r>
          </a:p>
        </p:txBody>
      </p:sp>
    </p:spTree>
    <p:extLst>
      <p:ext uri="{BB962C8B-B14F-4D97-AF65-F5344CB8AC3E}">
        <p14:creationId xmlns:p14="http://schemas.microsoft.com/office/powerpoint/2010/main" val="331860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3D03-1865-183C-BA8A-E41EF43E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EC89-72C5-E5DC-F23D-94397A072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Pollution called “killer fogs” killed 20 people in 1948 in Pennsylvania </a:t>
            </a:r>
          </a:p>
          <a:p>
            <a:r>
              <a:rPr lang="en-GB" dirty="0"/>
              <a:t>1950 22 people died in Mexico </a:t>
            </a:r>
          </a:p>
        </p:txBody>
      </p:sp>
    </p:spTree>
    <p:extLst>
      <p:ext uri="{BB962C8B-B14F-4D97-AF65-F5344CB8AC3E}">
        <p14:creationId xmlns:p14="http://schemas.microsoft.com/office/powerpoint/2010/main" val="50971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D626-5342-5F5F-AF96-C1D27C32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1950s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0F671-8DEB-2E23-C1E2-47A359358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Just two years later, 4000 people died over a four day in London. </a:t>
            </a:r>
          </a:p>
          <a:p>
            <a:r>
              <a:rPr lang="en-GB" dirty="0"/>
              <a:t>In 1952 hundreds perished in New York City</a:t>
            </a:r>
          </a:p>
          <a:p>
            <a:r>
              <a:rPr lang="en-GB" dirty="0"/>
              <a:t> In 1953 and another 1000 lost their lives </a:t>
            </a:r>
          </a:p>
          <a:p>
            <a:r>
              <a:rPr lang="en-GB" dirty="0"/>
              <a:t>In Los Angeles another 56 </a:t>
            </a:r>
          </a:p>
        </p:txBody>
      </p:sp>
    </p:spTree>
    <p:extLst>
      <p:ext uri="{BB962C8B-B14F-4D97-AF65-F5344CB8AC3E}">
        <p14:creationId xmlns:p14="http://schemas.microsoft.com/office/powerpoint/2010/main" val="18464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57087-E641-CC4C-C299-964912D9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Online Media 3" title="THE CROWN: Season 1 Clip - &quot;Fog&quot; Now on Blu-ray &amp; DVD!">
            <a:hlinkClick r:id="" action="ppaction://media"/>
            <a:extLst>
              <a:ext uri="{FF2B5EF4-FFF2-40B4-BE49-F238E27FC236}">
                <a16:creationId xmlns:a16="http://schemas.microsoft.com/office/drawing/2014/main" id="{3AEDF7D1-3A71-CBD0-96E6-B3A8612FDFE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1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6A32-5523-DD8E-5CE5-7A4D9075D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69BCA-FD2C-AEAA-E99C-126DB1ED3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1950s the first public reactions to the testing of nuclear weapons </a:t>
            </a:r>
          </a:p>
          <a:p>
            <a:r>
              <a:rPr lang="en-GB" dirty="0"/>
              <a:t>Hippie and anti-war movements in many cities </a:t>
            </a:r>
          </a:p>
          <a:p>
            <a:r>
              <a:rPr lang="en-GB" dirty="0"/>
              <a:t>Massive student strikes in Paris in 1968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919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B7C6-CDA5-AD92-7277-120D7439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Online Media 3" title="Richard Burton's court scene from 'The Medusa Touch'.">
            <a:hlinkClick r:id="" action="ppaction://media"/>
            <a:extLst>
              <a:ext uri="{FF2B5EF4-FFF2-40B4-BE49-F238E27FC236}">
                <a16:creationId xmlns:a16="http://schemas.microsoft.com/office/drawing/2014/main" id="{89E8AC4F-6B23-6B97-DD9C-0FA7CAAFDFE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0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1661</Words>
  <Application>Microsoft Office PowerPoint</Application>
  <PresentationFormat>Widescreen</PresentationFormat>
  <Paragraphs>151</Paragraphs>
  <Slides>103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9" baseType="lpstr">
      <vt:lpstr>arial</vt:lpstr>
      <vt:lpstr>arial</vt:lpstr>
      <vt:lpstr>Calibri</vt:lpstr>
      <vt:lpstr>Calibri Light</vt:lpstr>
      <vt:lpstr>SourceSansPro</vt:lpstr>
      <vt:lpstr>Office Theme</vt:lpstr>
      <vt:lpstr>The Logic of Business Governance and Sustainability </vt:lpstr>
      <vt:lpstr>PowerPoint Presentation</vt:lpstr>
      <vt:lpstr>PowerPoint Presentation</vt:lpstr>
      <vt:lpstr>PowerPoint Presentation</vt:lpstr>
      <vt:lpstr>PowerPoint Presentation</vt:lpstr>
      <vt:lpstr>The starting point </vt:lpstr>
      <vt:lpstr>Business has been a force for good</vt:lpstr>
      <vt:lpstr>PowerPoint Presentation</vt:lpstr>
      <vt:lpstr>The early car</vt:lpstr>
      <vt:lpstr>Ford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Picasso and Cubism</vt:lpstr>
      <vt:lpstr>PowerPoint Presentation</vt:lpstr>
      <vt:lpstr>PowerPoint Presentation</vt:lpstr>
      <vt:lpstr>PowerPoint Presentation</vt:lpstr>
      <vt:lpstr>Marketing is becoming more aggressive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Created an app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Structural matrix increases complexity </vt:lpstr>
      <vt:lpstr>PowerPoint Presentation</vt:lpstr>
      <vt:lpstr>PowerPoint Presentation</vt:lpstr>
      <vt:lpstr>PowerPoint Presentation</vt:lpstr>
      <vt:lpstr>Innovation requires idle time  </vt:lpstr>
      <vt:lpstr>PowerPoint Presentation</vt:lpstr>
      <vt:lpstr>PowerPoint Presentation</vt:lpstr>
      <vt:lpstr>3 Bs</vt:lpstr>
      <vt:lpstr>PowerPoint Presentation</vt:lpstr>
      <vt:lpstr>Career planning and human motivation </vt:lpstr>
      <vt:lpstr>PowerPoint Presentation</vt:lpstr>
      <vt:lpstr>Focus </vt:lpstr>
      <vt:lpstr>PowerPoint Presentation</vt:lpstr>
      <vt:lpstr>PowerPoint Presentation</vt:lpstr>
      <vt:lpstr>PowerPoint Presentation</vt:lpstr>
      <vt:lpstr>PowerPoint Presentation</vt:lpstr>
      <vt:lpstr>Risk</vt:lpstr>
      <vt:lpstr>PowerPoint Presentation</vt:lpstr>
      <vt:lpstr>PowerPoint Presentation</vt:lpstr>
      <vt:lpstr>PowerPoint Presentation</vt:lpstr>
      <vt:lpstr>The role of the government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Gilets Jaune </vt:lpstr>
      <vt:lpstr>PowerPoint Presentation</vt:lpstr>
      <vt:lpstr>Purpose </vt:lpstr>
      <vt:lpstr>The World has been caught off guard </vt:lpstr>
      <vt:lpstr>PowerPoint Presentation</vt:lpstr>
      <vt:lpstr>The last 60 years </vt:lpstr>
      <vt:lpstr>We’ve enjoyed:</vt:lpstr>
      <vt:lpstr>PowerPoint Presentation</vt:lpstr>
      <vt:lpstr>1950s</vt:lpstr>
      <vt:lpstr>PowerPoint Presentation</vt:lpstr>
      <vt:lpstr>PowerPoint Presentation</vt:lpstr>
      <vt:lpstr>PowerPoint Presentation</vt:lpstr>
      <vt:lpstr>1970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Logic of Business Governance and Sustainability</dc:title>
  <dc:creator>Mervin sookun</dc:creator>
  <cp:lastModifiedBy>Lecturer</cp:lastModifiedBy>
  <cp:revision>16</cp:revision>
  <dcterms:created xsi:type="dcterms:W3CDTF">2022-05-02T11:00:13Z</dcterms:created>
  <dcterms:modified xsi:type="dcterms:W3CDTF">2023-02-07T14:59:57Z</dcterms:modified>
</cp:coreProperties>
</file>